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310" r:id="rId3"/>
    <p:sldId id="311" r:id="rId4"/>
    <p:sldId id="314" r:id="rId5"/>
    <p:sldId id="315" r:id="rId6"/>
    <p:sldId id="307" r:id="rId7"/>
    <p:sldId id="301" r:id="rId8"/>
    <p:sldId id="312" r:id="rId9"/>
    <p:sldId id="313" r:id="rId10"/>
    <p:sldId id="303"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85" d="100"/>
          <a:sy n="85" d="100"/>
        </p:scale>
        <p:origin x="15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B58B0DE5-1D00-4027-9421-159A56362733}" type="datetimeFigureOut">
              <a:rPr lang="pl-PL" smtClean="0"/>
              <a:t>23.06.2021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6115480E-16DB-4EE3-AC8A-CDDAFC10BDAF}"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B58B0DE5-1D00-4027-9421-159A56362733}" type="datetimeFigureOut">
              <a:rPr lang="pl-PL" smtClean="0"/>
              <a:t>23.06.2021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15480E-16DB-4EE3-AC8A-CDDAFC10BDAF}"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B58B0DE5-1D00-4027-9421-159A56362733}" type="datetimeFigureOut">
              <a:rPr lang="pl-PL" smtClean="0"/>
              <a:t>23.06.2021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15480E-16DB-4EE3-AC8A-CDDAFC10BDAF}"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B58B0DE5-1D00-4027-9421-159A56362733}" type="datetimeFigureOut">
              <a:rPr lang="pl-PL" smtClean="0"/>
              <a:t>23.06.2021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15480E-16DB-4EE3-AC8A-CDDAFC10BDAF}" type="slidenum">
              <a:rPr lang="pl-PL" smtClean="0"/>
              <a:t>‹#›</a:t>
            </a:fld>
            <a:endParaRPr lang="pl-PL"/>
          </a:p>
        </p:txBody>
      </p:sp>
      <p:sp>
        <p:nvSpPr>
          <p:cNvPr id="7" name="Tytuł 6"/>
          <p:cNvSpPr>
            <a:spLocks noGrp="1"/>
          </p:cNvSpPr>
          <p:nvPr>
            <p:ph type="title"/>
          </p:nvPr>
        </p:nvSpPr>
        <p:spPr/>
        <p:txBody>
          <a:bodyPr rtlCol="0"/>
          <a:lstStyle/>
          <a:p>
            <a:r>
              <a:rPr kumimoji="0" lang="pl-PL"/>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B58B0DE5-1D00-4027-9421-159A56362733}" type="datetimeFigureOut">
              <a:rPr lang="pl-PL" smtClean="0"/>
              <a:t>23.06.2021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15480E-16DB-4EE3-AC8A-CDDAFC10BDAF}" type="slidenum">
              <a:rPr lang="pl-PL" smtClean="0"/>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B58B0DE5-1D00-4027-9421-159A56362733}" type="datetimeFigureOut">
              <a:rPr lang="pl-PL" smtClean="0"/>
              <a:t>23.06.2021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15480E-16DB-4EE3-AC8A-CDDAFC10BDAF}" type="slidenum">
              <a:rPr lang="pl-PL" smtClean="0"/>
              <a:t>‹#›</a:t>
            </a:fld>
            <a:endParaRPr lang="pl-PL"/>
          </a:p>
        </p:txBody>
      </p:sp>
      <p:sp>
        <p:nvSpPr>
          <p:cNvPr id="8" name="Tytuł 7"/>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B58B0DE5-1D00-4027-9421-159A56362733}" type="datetimeFigureOut">
              <a:rPr lang="pl-PL" smtClean="0"/>
              <a:t>23.06.2021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115480E-16DB-4EE3-AC8A-CDDAFC10BDAF}"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B58B0DE5-1D00-4027-9421-159A56362733}" type="datetimeFigureOut">
              <a:rPr lang="pl-PL" smtClean="0"/>
              <a:t>23.06.2021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115480E-16DB-4EE3-AC8A-CDDAFC10BDAF}" type="slidenum">
              <a:rPr lang="pl-PL" smtClean="0"/>
              <a:t>‹#›</a:t>
            </a:fld>
            <a:endParaRPr lang="pl-PL"/>
          </a:p>
        </p:txBody>
      </p:sp>
      <p:sp>
        <p:nvSpPr>
          <p:cNvPr id="6" name="Tytuł 5"/>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58B0DE5-1D00-4027-9421-159A56362733}" type="datetimeFigureOut">
              <a:rPr lang="pl-PL" smtClean="0"/>
              <a:t>23.06.2021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115480E-16DB-4EE3-AC8A-CDDAFC10BDAF}"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p>
            <a:fld id="{B58B0DE5-1D00-4027-9421-159A56362733}" type="datetimeFigureOut">
              <a:rPr lang="pl-PL" smtClean="0"/>
              <a:t>23.06.2021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15480E-16DB-4EE3-AC8A-CDDAFC10BDAF}"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B58B0DE5-1D00-4027-9421-159A56362733}" type="datetimeFigureOut">
              <a:rPr lang="pl-PL" smtClean="0"/>
              <a:t>23.06.2021</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6115480E-16DB-4EE3-AC8A-CDDAFC10BDAF}" type="slidenum">
              <a:rPr lang="pl-PL" smtClean="0"/>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58B0DE5-1D00-4027-9421-159A56362733}" type="datetimeFigureOut">
              <a:rPr lang="pl-PL" smtClean="0"/>
              <a:t>23.06.2021</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15480E-16DB-4EE3-AC8A-CDDAFC10BDAF}"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uidelines.kaowarsom.be/annex_dimension_relevance" TargetMode="External"/><Relationship Id="rId2" Type="http://schemas.openxmlformats.org/officeDocument/2006/relationships/hyperlink" Target="http://www.guidelines.kaowarsom.be/annex_dimension_impact" TargetMode="External"/><Relationship Id="rId1" Type="http://schemas.openxmlformats.org/officeDocument/2006/relationships/slideLayout" Target="../slideLayouts/slideLayout2.xml"/><Relationship Id="rId5" Type="http://schemas.openxmlformats.org/officeDocument/2006/relationships/hyperlink" Target="http://www.guidelines.kaowarsom.be/Evaluating_research_projects" TargetMode="External"/><Relationship Id="rId4" Type="http://schemas.openxmlformats.org/officeDocument/2006/relationships/hyperlink" Target="http://www.guidelines.kaowarsom.be/annex_actors_stakehold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err="1"/>
              <a:t>Connecting</a:t>
            </a:r>
            <a:r>
              <a:rPr lang="pl-PL" dirty="0"/>
              <a:t> Schools </a:t>
            </a:r>
            <a:r>
              <a:rPr lang="pl-PL" dirty="0" err="1"/>
              <a:t>Across</a:t>
            </a:r>
            <a:r>
              <a:rPr lang="pl-PL" dirty="0"/>
              <a:t> </a:t>
            </a:r>
            <a:r>
              <a:rPr lang="pl-PL" dirty="0" err="1"/>
              <a:t>Borders</a:t>
            </a:r>
            <a:endParaRPr lang="pl-PL" dirty="0"/>
          </a:p>
        </p:txBody>
      </p:sp>
      <p:sp>
        <p:nvSpPr>
          <p:cNvPr id="3" name="Podtytuł 2"/>
          <p:cNvSpPr>
            <a:spLocks noGrp="1"/>
          </p:cNvSpPr>
          <p:nvPr>
            <p:ph type="subTitle" idx="1"/>
          </p:nvPr>
        </p:nvSpPr>
        <p:spPr/>
        <p:txBody>
          <a:bodyPr>
            <a:normAutofit fontScale="92500" lnSpcReduction="10000"/>
          </a:bodyPr>
          <a:lstStyle/>
          <a:p>
            <a:r>
              <a:rPr lang="pl-PL" dirty="0" err="1"/>
              <a:t>Teachers</a:t>
            </a:r>
            <a:r>
              <a:rPr lang="pl-PL" dirty="0"/>
              <a:t>’ </a:t>
            </a:r>
            <a:r>
              <a:rPr lang="pl-PL" dirty="0" err="1"/>
              <a:t>virtual</a:t>
            </a:r>
            <a:r>
              <a:rPr lang="pl-PL" dirty="0"/>
              <a:t> </a:t>
            </a:r>
            <a:r>
              <a:rPr lang="pl-PL" dirty="0" err="1"/>
              <a:t>meeting</a:t>
            </a:r>
            <a:r>
              <a:rPr lang="pl-PL" dirty="0"/>
              <a:t> on a </a:t>
            </a:r>
            <a:r>
              <a:rPr lang="pl-PL" dirty="0" err="1"/>
              <a:t>final</a:t>
            </a:r>
            <a:r>
              <a:rPr lang="pl-PL" dirty="0"/>
              <a:t> </a:t>
            </a:r>
            <a:r>
              <a:rPr lang="pl-PL" dirty="0" err="1"/>
              <a:t>project</a:t>
            </a:r>
            <a:r>
              <a:rPr lang="pl-PL" dirty="0"/>
              <a:t> </a:t>
            </a:r>
            <a:r>
              <a:rPr lang="pl-PL" dirty="0" err="1"/>
              <a:t>evaluation</a:t>
            </a:r>
            <a:endParaRPr lang="pl-PL" dirty="0"/>
          </a:p>
          <a:p>
            <a:pPr algn="ctr"/>
            <a:r>
              <a:rPr lang="pl-PL" dirty="0"/>
              <a:t>DAY 2</a:t>
            </a:r>
          </a:p>
        </p:txBody>
      </p:sp>
    </p:spTree>
    <p:extLst>
      <p:ext uri="{BB962C8B-B14F-4D97-AF65-F5344CB8AC3E}">
        <p14:creationId xmlns:p14="http://schemas.microsoft.com/office/powerpoint/2010/main" val="24858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dirty="0"/>
          </a:p>
          <a:p>
            <a:endParaRPr lang="pl-PL" dirty="0"/>
          </a:p>
          <a:p>
            <a:endParaRPr lang="pl-PL" dirty="0"/>
          </a:p>
          <a:p>
            <a:pPr algn="ctr"/>
            <a:r>
              <a:rPr lang="pl-PL" dirty="0" err="1"/>
              <a:t>Thank</a:t>
            </a:r>
            <a:r>
              <a:rPr lang="pl-PL" dirty="0"/>
              <a:t> </a:t>
            </a:r>
            <a:r>
              <a:rPr lang="pl-PL" dirty="0" err="1"/>
              <a:t>you</a:t>
            </a:r>
            <a:r>
              <a:rPr lang="pl-PL" dirty="0"/>
              <a:t> for </a:t>
            </a:r>
            <a:r>
              <a:rPr lang="pl-PL" dirty="0" err="1"/>
              <a:t>attention</a:t>
            </a:r>
            <a:r>
              <a:rPr lang="pl-PL" dirty="0"/>
              <a:t>!</a:t>
            </a:r>
          </a:p>
          <a:p>
            <a:endParaRPr lang="pl-PL" dirty="0"/>
          </a:p>
          <a:p>
            <a:pPr marL="109728" indent="0" algn="ctr">
              <a:buNone/>
            </a:pPr>
            <a:endParaRPr lang="pl-PL" sz="2000" dirty="0"/>
          </a:p>
          <a:p>
            <a:pPr marL="109728" indent="0" algn="ctr">
              <a:buNone/>
            </a:pPr>
            <a:endParaRPr lang="pl-PL" sz="2000" dirty="0"/>
          </a:p>
          <a:p>
            <a:pPr marL="109728" indent="0" algn="ctr">
              <a:buNone/>
            </a:pPr>
            <a:r>
              <a:rPr lang="pl-PL" sz="2000" dirty="0"/>
              <a:t>Ewa Mencel</a:t>
            </a:r>
          </a:p>
          <a:p>
            <a:pPr marL="109728" indent="0" algn="ctr">
              <a:buNone/>
            </a:pPr>
            <a:r>
              <a:rPr lang="pl-PL" sz="2000" dirty="0"/>
              <a:t>Wiktor </a:t>
            </a:r>
            <a:r>
              <a:rPr lang="pl-PL" sz="2000" dirty="0" err="1"/>
              <a:t>Zięterski</a:t>
            </a:r>
            <a:endParaRPr lang="pl-PL" sz="2000" dirty="0"/>
          </a:p>
        </p:txBody>
      </p:sp>
      <p:sp>
        <p:nvSpPr>
          <p:cNvPr id="3" name="Tytuł 2"/>
          <p:cNvSpPr>
            <a:spLocks noGrp="1"/>
          </p:cNvSpPr>
          <p:nvPr>
            <p:ph type="title"/>
          </p:nvPr>
        </p:nvSpPr>
        <p:spPr/>
        <p:txBody>
          <a:bodyPr/>
          <a:lstStyle/>
          <a:p>
            <a:pPr algn="ctr"/>
            <a:r>
              <a:rPr lang="pl-PL" dirty="0"/>
              <a:t>The end!</a:t>
            </a:r>
          </a:p>
        </p:txBody>
      </p:sp>
    </p:spTree>
    <p:extLst>
      <p:ext uri="{BB962C8B-B14F-4D97-AF65-F5344CB8AC3E}">
        <p14:creationId xmlns:p14="http://schemas.microsoft.com/office/powerpoint/2010/main" val="33620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47DCD9D-482B-489E-8DF3-70739D27E0EC}"/>
              </a:ext>
            </a:extLst>
          </p:cNvPr>
          <p:cNvSpPr>
            <a:spLocks noGrp="1"/>
          </p:cNvSpPr>
          <p:nvPr>
            <p:ph idx="1"/>
          </p:nvPr>
        </p:nvSpPr>
        <p:spPr/>
        <p:txBody>
          <a:bodyPr/>
          <a:lstStyle/>
          <a:p>
            <a:br>
              <a:rPr lang="pl-PL" dirty="0"/>
            </a:br>
            <a:endParaRPr lang="pl-PL" dirty="0"/>
          </a:p>
          <a:p>
            <a:pPr algn="ctr"/>
            <a:r>
              <a:rPr lang="pl-PL" dirty="0"/>
              <a:t>A </a:t>
            </a:r>
            <a:r>
              <a:rPr lang="pl-PL" dirty="0" err="1"/>
              <a:t>comment</a:t>
            </a:r>
            <a:r>
              <a:rPr lang="pl-PL" dirty="0"/>
              <a:t> on the r</a:t>
            </a:r>
            <a:r>
              <a:rPr lang="en-US" dirty="0" err="1"/>
              <a:t>esults</a:t>
            </a:r>
            <a:r>
              <a:rPr lang="en-US" dirty="0"/>
              <a:t> of the evaluation questionnaire for teachers</a:t>
            </a:r>
            <a:endParaRPr lang="pl-PL" dirty="0"/>
          </a:p>
        </p:txBody>
      </p:sp>
      <p:sp>
        <p:nvSpPr>
          <p:cNvPr id="3" name="Tytuł 2">
            <a:extLst>
              <a:ext uri="{FF2B5EF4-FFF2-40B4-BE49-F238E27FC236}">
                <a16:creationId xmlns:a16="http://schemas.microsoft.com/office/drawing/2014/main" id="{18E0CE73-1520-4D68-9AF4-BCB23DF7B1AA}"/>
              </a:ext>
            </a:extLst>
          </p:cNvPr>
          <p:cNvSpPr>
            <a:spLocks noGrp="1"/>
          </p:cNvSpPr>
          <p:nvPr>
            <p:ph type="title"/>
          </p:nvPr>
        </p:nvSpPr>
        <p:spPr/>
        <p:txBody>
          <a:bodyPr/>
          <a:lstStyle/>
          <a:p>
            <a:pPr algn="ctr"/>
            <a:r>
              <a:rPr lang="pl-PL" dirty="0"/>
              <a:t>PART ONE</a:t>
            </a:r>
          </a:p>
        </p:txBody>
      </p:sp>
    </p:spTree>
    <p:extLst>
      <p:ext uri="{BB962C8B-B14F-4D97-AF65-F5344CB8AC3E}">
        <p14:creationId xmlns:p14="http://schemas.microsoft.com/office/powerpoint/2010/main" val="172984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357903E-2E54-4B1B-9A35-9E136CB86CA1}"/>
              </a:ext>
            </a:extLst>
          </p:cNvPr>
          <p:cNvSpPr>
            <a:spLocks noGrp="1"/>
          </p:cNvSpPr>
          <p:nvPr>
            <p:ph idx="1"/>
          </p:nvPr>
        </p:nvSpPr>
        <p:spPr/>
        <p:txBody>
          <a:bodyPr>
            <a:normAutofit/>
          </a:bodyPr>
          <a:lstStyle/>
          <a:p>
            <a:r>
              <a:rPr lang="en-US" dirty="0"/>
              <a:t>Discussion on the evaluation issues: </a:t>
            </a:r>
            <a:endParaRPr lang="pl-PL" dirty="0"/>
          </a:p>
          <a:p>
            <a:r>
              <a:rPr lang="en-US" dirty="0"/>
              <a:t>1) What is the added value of the project’s mobilities, tasks, etc.? </a:t>
            </a:r>
            <a:endParaRPr lang="pl-PL" dirty="0"/>
          </a:p>
          <a:p>
            <a:r>
              <a:rPr lang="en-US" dirty="0"/>
              <a:t>2) How did the project work in the terms of sustainability and impact? </a:t>
            </a:r>
            <a:endParaRPr lang="pl-PL" dirty="0"/>
          </a:p>
          <a:p>
            <a:r>
              <a:rPr lang="en-US" dirty="0"/>
              <a:t>3) What interesting, seen in partner schools, are we able to implement in our schools after completing the project (teaching methods, classroom management, work </a:t>
            </a:r>
            <a:r>
              <a:rPr lang="en-US" dirty="0" err="1"/>
              <a:t>organisation</a:t>
            </a:r>
            <a:r>
              <a:rPr lang="en-US" dirty="0"/>
              <a:t> at school, area solutions, etc.?</a:t>
            </a:r>
            <a:endParaRPr lang="pl-PL" dirty="0"/>
          </a:p>
        </p:txBody>
      </p:sp>
      <p:sp>
        <p:nvSpPr>
          <p:cNvPr id="3" name="Tytuł 2">
            <a:extLst>
              <a:ext uri="{FF2B5EF4-FFF2-40B4-BE49-F238E27FC236}">
                <a16:creationId xmlns:a16="http://schemas.microsoft.com/office/drawing/2014/main" id="{7B7E8AF4-F680-49EA-A23C-CC978284183F}"/>
              </a:ext>
            </a:extLst>
          </p:cNvPr>
          <p:cNvSpPr>
            <a:spLocks noGrp="1"/>
          </p:cNvSpPr>
          <p:nvPr>
            <p:ph type="title"/>
          </p:nvPr>
        </p:nvSpPr>
        <p:spPr/>
        <p:txBody>
          <a:bodyPr/>
          <a:lstStyle/>
          <a:p>
            <a:pPr algn="ctr"/>
            <a:r>
              <a:rPr lang="pl-PL" dirty="0"/>
              <a:t>PART TWO</a:t>
            </a:r>
          </a:p>
        </p:txBody>
      </p:sp>
    </p:spTree>
    <p:extLst>
      <p:ext uri="{BB962C8B-B14F-4D97-AF65-F5344CB8AC3E}">
        <p14:creationId xmlns:p14="http://schemas.microsoft.com/office/powerpoint/2010/main" val="51272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135CAD70-2DF4-4DEC-A95D-D6F74ECE8998}"/>
              </a:ext>
            </a:extLst>
          </p:cNvPr>
          <p:cNvSpPr>
            <a:spLocks noGrp="1"/>
          </p:cNvSpPr>
          <p:nvPr>
            <p:ph idx="1"/>
          </p:nvPr>
        </p:nvSpPr>
        <p:spPr/>
        <p:txBody>
          <a:bodyPr>
            <a:normAutofit fontScale="47500" lnSpcReduction="20000"/>
          </a:bodyPr>
          <a:lstStyle/>
          <a:p>
            <a:r>
              <a:rPr lang="en-US" dirty="0"/>
              <a:t>A project is called sustainable when a continued utilization of its results can be assured after the completion of the project.</a:t>
            </a:r>
            <a:endParaRPr lang="pl-PL" dirty="0"/>
          </a:p>
          <a:p>
            <a:endParaRPr lang="en-US" dirty="0"/>
          </a:p>
          <a:p>
            <a:r>
              <a:rPr lang="en-US" dirty="0"/>
              <a:t>When a project delivers a contribution to environmental sustainability, this will normally be appreciated by its </a:t>
            </a:r>
            <a:r>
              <a:rPr lang="en-US" dirty="0">
                <a:hlinkClick r:id="rId2"/>
              </a:rPr>
              <a:t>impact</a:t>
            </a:r>
            <a:r>
              <a:rPr lang="en-US" dirty="0"/>
              <a:t> or its </a:t>
            </a:r>
            <a:r>
              <a:rPr lang="en-US" dirty="0">
                <a:hlinkClick r:id="rId3"/>
              </a:rPr>
              <a:t>relevance</a:t>
            </a:r>
            <a:r>
              <a:rPr lang="en-US" dirty="0"/>
              <a:t>. In this annex we will therefore focus more on the project sustainability.</a:t>
            </a:r>
            <a:endParaRPr lang="pl-PL" dirty="0"/>
          </a:p>
          <a:p>
            <a:endParaRPr lang="en-US" dirty="0"/>
          </a:p>
          <a:p>
            <a:r>
              <a:rPr lang="en-US" b="1" dirty="0"/>
              <a:t>How can it be used</a:t>
            </a:r>
            <a:endParaRPr lang="en-US" dirty="0"/>
          </a:p>
          <a:p>
            <a:r>
              <a:rPr lang="en-US" i="1" u="sng" dirty="0"/>
              <a:t>Ex ante</a:t>
            </a:r>
            <a:r>
              <a:rPr lang="en-US" u="sng" dirty="0"/>
              <a:t>:</a:t>
            </a:r>
            <a:r>
              <a:rPr lang="en-US" dirty="0"/>
              <a:t> In order to assess the sustainability of a project, one should try to determine if various conditions that can assure the continuation of the benefits of the project are satisfied. Examples of such conditions are:</a:t>
            </a:r>
          </a:p>
          <a:p>
            <a:r>
              <a:rPr lang="en-US" dirty="0"/>
              <a:t>Identification: Do the researchers submitting the project have a clear view on which results they would like to be implemented in a permanent way?</a:t>
            </a:r>
          </a:p>
          <a:p>
            <a:r>
              <a:rPr lang="en-US" dirty="0"/>
              <a:t>Commitment: Are the local </a:t>
            </a:r>
            <a:r>
              <a:rPr lang="en-US" dirty="0">
                <a:hlinkClick r:id="rId4"/>
              </a:rPr>
              <a:t>stakeholders</a:t>
            </a:r>
            <a:r>
              <a:rPr lang="en-US" dirty="0"/>
              <a:t> sufficiently involved in the project? Are the local (academic) authorities supporting the project? Is the project embedded in a larger research initiative : national/regional/international?</a:t>
            </a:r>
          </a:p>
          <a:p>
            <a:r>
              <a:rPr lang="en-US" dirty="0"/>
              <a:t>Financial: Will there be sufficient money available after the project to continue with its application? Is the necessary infrastructure available and are there provisions for the maintenance of these facilities?</a:t>
            </a:r>
          </a:p>
          <a:p>
            <a:r>
              <a:rPr lang="en-US" dirty="0"/>
              <a:t>Visibility: Which measures are foreseen to communicate the results of the project to the local community? Will there be an effort to transfer the necessary knowledge and skills ?</a:t>
            </a:r>
          </a:p>
          <a:p>
            <a:endParaRPr lang="pl-PL" dirty="0"/>
          </a:p>
        </p:txBody>
      </p:sp>
      <p:sp>
        <p:nvSpPr>
          <p:cNvPr id="3" name="Tytuł 2">
            <a:extLst>
              <a:ext uri="{FF2B5EF4-FFF2-40B4-BE49-F238E27FC236}">
                <a16:creationId xmlns:a16="http://schemas.microsoft.com/office/drawing/2014/main" id="{B7A533E1-312C-43D1-A0B4-D5B7444E46E2}"/>
              </a:ext>
            </a:extLst>
          </p:cNvPr>
          <p:cNvSpPr>
            <a:spLocks noGrp="1"/>
          </p:cNvSpPr>
          <p:nvPr>
            <p:ph type="title"/>
          </p:nvPr>
        </p:nvSpPr>
        <p:spPr/>
        <p:txBody>
          <a:bodyPr/>
          <a:lstStyle/>
          <a:p>
            <a:pPr algn="ctr"/>
            <a:r>
              <a:rPr lang="pl-PL" b="0" dirty="0">
                <a:solidFill>
                  <a:schemeClr val="tx1"/>
                </a:solidFill>
                <a:effectLst/>
                <a:hlinkClick r:id="rId5">
                  <a:extLst>
                    <a:ext uri="{A12FA001-AC4F-418D-AE19-62706E023703}">
                      <ahyp:hlinkClr xmlns:ahyp="http://schemas.microsoft.com/office/drawing/2018/hyperlinkcolor" val="tx"/>
                    </a:ext>
                  </a:extLst>
                </a:hlinkClick>
              </a:rPr>
              <a:t>Project</a:t>
            </a:r>
            <a:r>
              <a:rPr lang="pl-PL" b="0" dirty="0">
                <a:solidFill>
                  <a:schemeClr val="tx1"/>
                </a:solidFill>
                <a:effectLst/>
              </a:rPr>
              <a:t> </a:t>
            </a:r>
            <a:r>
              <a:rPr lang="pl-PL" b="0" u="sng" dirty="0" err="1">
                <a:solidFill>
                  <a:schemeClr val="tx1"/>
                </a:solidFill>
                <a:effectLst/>
              </a:rPr>
              <a:t>sustainability</a:t>
            </a:r>
            <a:endParaRPr lang="pl-PL" u="sng" dirty="0">
              <a:solidFill>
                <a:schemeClr val="tx1"/>
              </a:solidFill>
            </a:endParaRPr>
          </a:p>
        </p:txBody>
      </p:sp>
    </p:spTree>
    <p:extLst>
      <p:ext uri="{BB962C8B-B14F-4D97-AF65-F5344CB8AC3E}">
        <p14:creationId xmlns:p14="http://schemas.microsoft.com/office/powerpoint/2010/main" val="419802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9ADAF62-7395-499B-BC9F-B0B656952173}"/>
              </a:ext>
            </a:extLst>
          </p:cNvPr>
          <p:cNvSpPr>
            <a:spLocks noGrp="1"/>
          </p:cNvSpPr>
          <p:nvPr>
            <p:ph idx="1"/>
          </p:nvPr>
        </p:nvSpPr>
        <p:spPr/>
        <p:txBody>
          <a:bodyPr>
            <a:normAutofit fontScale="55000" lnSpcReduction="20000"/>
          </a:bodyPr>
          <a:lstStyle/>
          <a:p>
            <a:r>
              <a:rPr lang="en-US" dirty="0"/>
              <a:t>Project Impact is how your project affects the matters which it comes in contact with. By giving a project impact appraisal you define effects, both positive and negative, which the project is expected to produce upon environment, organization, community, people, etc. When initiating and planning a project you always need to consider its impact as some projects may generate negative impacts that can absorb all expected benefits. </a:t>
            </a:r>
            <a:endParaRPr lang="pl-PL" dirty="0"/>
          </a:p>
          <a:p>
            <a:r>
              <a:rPr lang="en-US" dirty="0"/>
              <a:t>The impact of project is connected to the two main aspects:</a:t>
            </a:r>
          </a:p>
          <a:p>
            <a:r>
              <a:rPr lang="pl-PL" dirty="0"/>
              <a:t>T</a:t>
            </a:r>
            <a:r>
              <a:rPr lang="en-US" dirty="0"/>
              <a:t>he objectives of a project (what to achieve by the project);</a:t>
            </a:r>
          </a:p>
          <a:p>
            <a:r>
              <a:rPr lang="en-US" dirty="0"/>
              <a:t>The methods to achieve goals (a way in which you are going complete the work);</a:t>
            </a:r>
          </a:p>
          <a:p>
            <a:r>
              <a:rPr lang="en-US" dirty="0"/>
              <a:t>Sometimes project’s goals may appear corrupted in terms of their potential negative impact (let’s say that project which is connected to commercial deforestation has doubtful goals), but in the most cases negative impact is embedded into a way in which the project will be done (for example a project’s plan may employ some obsolete and pollutive, but low-cost yet methodologies).</a:t>
            </a:r>
          </a:p>
          <a:p>
            <a:r>
              <a:rPr lang="en-US" dirty="0"/>
              <a:t>Project impact may have such forms:</a:t>
            </a:r>
          </a:p>
          <a:p>
            <a:r>
              <a:rPr lang="en-US" dirty="0"/>
              <a:t>Organizational impact;</a:t>
            </a:r>
          </a:p>
          <a:p>
            <a:r>
              <a:rPr lang="en-US" dirty="0"/>
              <a:t>Environmental impact;</a:t>
            </a:r>
          </a:p>
          <a:p>
            <a:r>
              <a:rPr lang="en-US" dirty="0"/>
              <a:t>Technological impact;</a:t>
            </a:r>
          </a:p>
          <a:p>
            <a:r>
              <a:rPr lang="en-US" dirty="0"/>
              <a:t>Business impact;</a:t>
            </a:r>
          </a:p>
          <a:p>
            <a:r>
              <a:rPr lang="en-US" dirty="0"/>
              <a:t>Social impact;</a:t>
            </a:r>
          </a:p>
          <a:p>
            <a:r>
              <a:rPr lang="en-US" dirty="0"/>
              <a:t>HR impact;</a:t>
            </a:r>
          </a:p>
          <a:p>
            <a:endParaRPr lang="pl-PL" dirty="0"/>
          </a:p>
        </p:txBody>
      </p:sp>
      <p:sp>
        <p:nvSpPr>
          <p:cNvPr id="3" name="Tytuł 2">
            <a:extLst>
              <a:ext uri="{FF2B5EF4-FFF2-40B4-BE49-F238E27FC236}">
                <a16:creationId xmlns:a16="http://schemas.microsoft.com/office/drawing/2014/main" id="{7733094A-D44F-4AC3-9864-AF549CE08DDA}"/>
              </a:ext>
            </a:extLst>
          </p:cNvPr>
          <p:cNvSpPr>
            <a:spLocks noGrp="1"/>
          </p:cNvSpPr>
          <p:nvPr>
            <p:ph type="title"/>
          </p:nvPr>
        </p:nvSpPr>
        <p:spPr/>
        <p:txBody>
          <a:bodyPr/>
          <a:lstStyle/>
          <a:p>
            <a:pPr algn="ctr"/>
            <a:r>
              <a:rPr lang="pl-PL" u="sng" dirty="0" err="1"/>
              <a:t>Project’s</a:t>
            </a:r>
            <a:r>
              <a:rPr lang="pl-PL" u="sng" dirty="0"/>
              <a:t> </a:t>
            </a:r>
            <a:r>
              <a:rPr lang="pl-PL" u="sng" dirty="0" err="1"/>
              <a:t>impact</a:t>
            </a:r>
            <a:endParaRPr lang="pl-PL" u="sng" dirty="0"/>
          </a:p>
        </p:txBody>
      </p:sp>
    </p:spTree>
    <p:extLst>
      <p:ext uri="{BB962C8B-B14F-4D97-AF65-F5344CB8AC3E}">
        <p14:creationId xmlns:p14="http://schemas.microsoft.com/office/powerpoint/2010/main" val="200107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dirty="0"/>
          </a:p>
          <a:p>
            <a:endParaRPr lang="pl-PL" dirty="0"/>
          </a:p>
          <a:p>
            <a:pPr algn="ctr"/>
            <a:r>
              <a:rPr lang="pl-PL" dirty="0" err="1"/>
              <a:t>Thank</a:t>
            </a:r>
            <a:r>
              <a:rPr lang="pl-PL" dirty="0"/>
              <a:t> </a:t>
            </a:r>
            <a:r>
              <a:rPr lang="pl-PL" dirty="0" err="1"/>
              <a:t>you</a:t>
            </a:r>
            <a:r>
              <a:rPr lang="pl-PL" dirty="0"/>
              <a:t> for </a:t>
            </a:r>
            <a:r>
              <a:rPr lang="pl-PL" dirty="0" err="1"/>
              <a:t>your</a:t>
            </a:r>
            <a:r>
              <a:rPr lang="pl-PL" dirty="0"/>
              <a:t> </a:t>
            </a:r>
            <a:r>
              <a:rPr lang="pl-PL" dirty="0" err="1"/>
              <a:t>attention</a:t>
            </a:r>
            <a:r>
              <a:rPr lang="pl-PL" dirty="0"/>
              <a:t> and </a:t>
            </a:r>
            <a:r>
              <a:rPr lang="pl-PL" dirty="0" err="1"/>
              <a:t>cooperation</a:t>
            </a:r>
            <a:r>
              <a:rPr lang="pl-PL" dirty="0"/>
              <a:t>!</a:t>
            </a:r>
          </a:p>
          <a:p>
            <a:pPr algn="ctr"/>
            <a:endParaRPr lang="pl-PL" dirty="0"/>
          </a:p>
          <a:p>
            <a:pPr algn="ctr"/>
            <a:r>
              <a:rPr lang="pl-PL" dirty="0" err="1"/>
              <a:t>You</a:t>
            </a:r>
            <a:r>
              <a:rPr lang="pl-PL" dirty="0"/>
              <a:t> </a:t>
            </a:r>
            <a:r>
              <a:rPr lang="pl-PL" dirty="0" err="1"/>
              <a:t>are</a:t>
            </a:r>
            <a:r>
              <a:rPr lang="pl-PL" dirty="0"/>
              <a:t> </a:t>
            </a:r>
            <a:r>
              <a:rPr lang="pl-PL" dirty="0" err="1"/>
              <a:t>kindly</a:t>
            </a:r>
            <a:r>
              <a:rPr lang="pl-PL" dirty="0"/>
              <a:t> </a:t>
            </a:r>
            <a:r>
              <a:rPr lang="pl-PL" dirty="0" err="1"/>
              <a:t>invited</a:t>
            </a:r>
            <a:r>
              <a:rPr lang="pl-PL" dirty="0"/>
              <a:t> to </a:t>
            </a:r>
            <a:r>
              <a:rPr lang="pl-PL" dirty="0" err="1"/>
              <a:t>visit</a:t>
            </a:r>
            <a:r>
              <a:rPr lang="pl-PL" dirty="0"/>
              <a:t> Poznań </a:t>
            </a:r>
            <a:r>
              <a:rPr lang="pl-PL" dirty="0" err="1"/>
              <a:t>virtually</a:t>
            </a:r>
            <a:r>
              <a:rPr lang="pl-PL" dirty="0"/>
              <a:t> </a:t>
            </a:r>
            <a:r>
              <a:rPr lang="pl-PL" dirty="0" err="1"/>
              <a:t>after</a:t>
            </a:r>
            <a:r>
              <a:rPr lang="pl-PL" dirty="0"/>
              <a:t> a </a:t>
            </a:r>
            <a:r>
              <a:rPr lang="pl-PL" dirty="0" err="1"/>
              <a:t>break</a:t>
            </a:r>
            <a:r>
              <a:rPr lang="pl-PL" dirty="0"/>
              <a:t> </a:t>
            </a:r>
            <a:r>
              <a:rPr lang="pl-PL" dirty="0" err="1"/>
              <a:t>while</a:t>
            </a:r>
            <a:r>
              <a:rPr lang="pl-PL" dirty="0"/>
              <a:t> </a:t>
            </a:r>
            <a:r>
              <a:rPr lang="pl-PL" dirty="0" err="1"/>
              <a:t>following</a:t>
            </a:r>
            <a:r>
              <a:rPr lang="pl-PL" dirty="0"/>
              <a:t> Wiktor </a:t>
            </a:r>
            <a:r>
              <a:rPr lang="pl-PL" dirty="0" err="1"/>
              <a:t>Zieterski’s</a:t>
            </a:r>
            <a:r>
              <a:rPr lang="pl-PL" dirty="0"/>
              <a:t> </a:t>
            </a:r>
            <a:r>
              <a:rPr lang="pl-PL" dirty="0" err="1"/>
              <a:t>presentation</a:t>
            </a:r>
            <a:r>
              <a:rPr lang="pl-PL" dirty="0"/>
              <a:t>.</a:t>
            </a:r>
          </a:p>
        </p:txBody>
      </p:sp>
      <p:sp>
        <p:nvSpPr>
          <p:cNvPr id="3" name="Tytuł 2"/>
          <p:cNvSpPr>
            <a:spLocks noGrp="1"/>
          </p:cNvSpPr>
          <p:nvPr>
            <p:ph type="title"/>
          </p:nvPr>
        </p:nvSpPr>
        <p:spPr/>
        <p:txBody>
          <a:bodyPr>
            <a:normAutofit fontScale="90000"/>
          </a:bodyPr>
          <a:lstStyle/>
          <a:p>
            <a:pPr algn="ctr"/>
            <a:r>
              <a:rPr lang="pl-PL" dirty="0"/>
              <a:t>The end of </a:t>
            </a:r>
            <a:r>
              <a:rPr lang="pl-PL" dirty="0" err="1"/>
              <a:t>our</a:t>
            </a:r>
            <a:r>
              <a:rPr lang="pl-PL" dirty="0"/>
              <a:t> </a:t>
            </a:r>
            <a:r>
              <a:rPr lang="pl-PL" dirty="0" err="1"/>
              <a:t>work</a:t>
            </a:r>
            <a:r>
              <a:rPr lang="pl-PL" dirty="0"/>
              <a:t> on </a:t>
            </a:r>
            <a:br>
              <a:rPr lang="pl-PL" dirty="0"/>
            </a:br>
            <a:r>
              <a:rPr lang="pl-PL" dirty="0" err="1"/>
              <a:t>an</a:t>
            </a:r>
            <a:r>
              <a:rPr lang="pl-PL" dirty="0"/>
              <a:t> </a:t>
            </a:r>
            <a:r>
              <a:rPr lang="pl-PL" dirty="0" err="1"/>
              <a:t>evaluation</a:t>
            </a:r>
            <a:r>
              <a:rPr lang="pl-PL" dirty="0"/>
              <a:t> </a:t>
            </a:r>
            <a:r>
              <a:rPr lang="pl-PL" dirty="0" err="1"/>
              <a:t>today</a:t>
            </a:r>
            <a:endParaRPr lang="pl-PL" dirty="0"/>
          </a:p>
        </p:txBody>
      </p:sp>
    </p:spTree>
    <p:extLst>
      <p:ext uri="{BB962C8B-B14F-4D97-AF65-F5344CB8AC3E}">
        <p14:creationId xmlns:p14="http://schemas.microsoft.com/office/powerpoint/2010/main" val="21269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988840"/>
            <a:ext cx="8229600" cy="4018451"/>
          </a:xfrm>
        </p:spPr>
        <p:txBody>
          <a:bodyPr>
            <a:normAutofit/>
          </a:bodyPr>
          <a:lstStyle/>
          <a:p>
            <a:r>
              <a:rPr lang="pl-PL" dirty="0" err="1"/>
              <a:t>Anaaaaaaaaaaaaaaaaaaaaa</a:t>
            </a:r>
            <a:r>
              <a:rPr lang="pl-PL" dirty="0"/>
              <a:t>    </a:t>
            </a:r>
          </a:p>
          <a:p>
            <a:endParaRPr lang="pl-PL" dirty="0"/>
          </a:p>
          <a:p>
            <a:endParaRPr lang="pl-PL" dirty="0"/>
          </a:p>
          <a:p>
            <a:endParaRPr lang="pl-PL" dirty="0"/>
          </a:p>
          <a:p>
            <a:r>
              <a:rPr lang="pl-PL" dirty="0"/>
              <a:t>                                          and do not miss </a:t>
            </a:r>
          </a:p>
          <a:p>
            <a:r>
              <a:rPr lang="pl-PL" dirty="0"/>
              <a:t>                                          a </a:t>
            </a:r>
            <a:r>
              <a:rPr lang="pl-PL" dirty="0" err="1"/>
              <a:t>virtual</a:t>
            </a:r>
            <a:r>
              <a:rPr lang="pl-PL" dirty="0"/>
              <a:t> </a:t>
            </a:r>
            <a:r>
              <a:rPr lang="pl-PL" dirty="0" err="1"/>
              <a:t>visit</a:t>
            </a:r>
            <a:r>
              <a:rPr lang="pl-PL" dirty="0"/>
              <a:t> to</a:t>
            </a:r>
          </a:p>
          <a:p>
            <a:r>
              <a:rPr lang="pl-PL" dirty="0"/>
              <a:t>                                          Poznań</a:t>
            </a:r>
          </a:p>
        </p:txBody>
      </p:sp>
      <p:sp>
        <p:nvSpPr>
          <p:cNvPr id="3" name="Tytuł 2"/>
          <p:cNvSpPr>
            <a:spLocks noGrp="1"/>
          </p:cNvSpPr>
          <p:nvPr>
            <p:ph type="title"/>
          </p:nvPr>
        </p:nvSpPr>
        <p:spPr/>
        <p:txBody>
          <a:bodyPr/>
          <a:lstStyle/>
          <a:p>
            <a:pPr algn="ctr"/>
            <a:r>
              <a:rPr lang="pl-PL" dirty="0"/>
              <a:t>A 15-minutes </a:t>
            </a:r>
            <a:r>
              <a:rPr lang="pl-PL" dirty="0" err="1"/>
              <a:t>break</a:t>
            </a:r>
            <a:r>
              <a:rPr lang="pl-PL"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060848"/>
            <a:ext cx="4824536" cy="346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92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BB32728-BA13-4D86-BD43-17E7DA49452E}"/>
              </a:ext>
            </a:extLst>
          </p:cNvPr>
          <p:cNvSpPr>
            <a:spLocks noGrp="1"/>
          </p:cNvSpPr>
          <p:nvPr>
            <p:ph idx="1"/>
          </p:nvPr>
        </p:nvSpPr>
        <p:spPr/>
        <p:txBody>
          <a:bodyPr/>
          <a:lstStyle/>
          <a:p>
            <a:pPr algn="ctr"/>
            <a:endParaRPr lang="pl-PL" i="1" dirty="0"/>
          </a:p>
          <a:p>
            <a:pPr algn="ctr"/>
            <a:endParaRPr lang="pl-PL" i="1" dirty="0"/>
          </a:p>
          <a:p>
            <a:pPr algn="ctr"/>
            <a:r>
              <a:rPr lang="pl-PL" i="1" dirty="0"/>
              <a:t>CLIL PROJECTS IN SPORTS SCHOOL AS A RESULT OF ERASMUS+ METHODOLOGICAL COURSES FOR TEACHERS</a:t>
            </a:r>
          </a:p>
        </p:txBody>
      </p:sp>
      <p:sp>
        <p:nvSpPr>
          <p:cNvPr id="3" name="Tytuł 2">
            <a:extLst>
              <a:ext uri="{FF2B5EF4-FFF2-40B4-BE49-F238E27FC236}">
                <a16:creationId xmlns:a16="http://schemas.microsoft.com/office/drawing/2014/main" id="{AFDC7150-AFD0-4E98-9242-41880B79DA35}"/>
              </a:ext>
            </a:extLst>
          </p:cNvPr>
          <p:cNvSpPr>
            <a:spLocks noGrp="1"/>
          </p:cNvSpPr>
          <p:nvPr>
            <p:ph type="title"/>
          </p:nvPr>
        </p:nvSpPr>
        <p:spPr/>
        <p:txBody>
          <a:bodyPr>
            <a:normAutofit fontScale="90000"/>
          </a:bodyPr>
          <a:lstStyle/>
          <a:p>
            <a:pPr algn="ctr"/>
            <a:r>
              <a:rPr lang="pl-PL" dirty="0"/>
              <a:t>PART THREE</a:t>
            </a:r>
            <a:br>
              <a:rPr lang="pl-PL" dirty="0"/>
            </a:br>
            <a:r>
              <a:rPr lang="pl-PL" dirty="0"/>
              <a:t>A </a:t>
            </a:r>
            <a:r>
              <a:rPr lang="pl-PL" dirty="0" err="1"/>
              <a:t>workshop</a:t>
            </a:r>
            <a:endParaRPr lang="pl-PL" dirty="0"/>
          </a:p>
        </p:txBody>
      </p:sp>
    </p:spTree>
    <p:extLst>
      <p:ext uri="{BB962C8B-B14F-4D97-AF65-F5344CB8AC3E}">
        <p14:creationId xmlns:p14="http://schemas.microsoft.com/office/powerpoint/2010/main" val="132573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EE4812F7-85A1-4B82-9B5F-3BCDAD134E56}"/>
              </a:ext>
            </a:extLst>
          </p:cNvPr>
          <p:cNvSpPr>
            <a:spLocks noGrp="1"/>
          </p:cNvSpPr>
          <p:nvPr>
            <p:ph idx="1"/>
          </p:nvPr>
        </p:nvSpPr>
        <p:spPr/>
        <p:txBody>
          <a:bodyPr/>
          <a:lstStyle/>
          <a:p>
            <a:endParaRPr lang="pl-PL" dirty="0"/>
          </a:p>
          <a:p>
            <a:endParaRPr lang="pl-PL" dirty="0"/>
          </a:p>
          <a:p>
            <a:endParaRPr lang="pl-PL" dirty="0"/>
          </a:p>
          <a:p>
            <a:r>
              <a:rPr lang="en-US" dirty="0"/>
              <a:t>Project’s sustainability and an invitation for the future cooperation in projects</a:t>
            </a:r>
            <a:endParaRPr lang="pl-PL" dirty="0"/>
          </a:p>
        </p:txBody>
      </p:sp>
      <p:sp>
        <p:nvSpPr>
          <p:cNvPr id="3" name="Tytuł 2">
            <a:extLst>
              <a:ext uri="{FF2B5EF4-FFF2-40B4-BE49-F238E27FC236}">
                <a16:creationId xmlns:a16="http://schemas.microsoft.com/office/drawing/2014/main" id="{C597EBF0-9F87-43DB-BA88-49AA2FAD3C96}"/>
              </a:ext>
            </a:extLst>
          </p:cNvPr>
          <p:cNvSpPr>
            <a:spLocks noGrp="1"/>
          </p:cNvSpPr>
          <p:nvPr>
            <p:ph type="title"/>
          </p:nvPr>
        </p:nvSpPr>
        <p:spPr/>
        <p:txBody>
          <a:bodyPr>
            <a:normAutofit fontScale="90000"/>
          </a:bodyPr>
          <a:lstStyle/>
          <a:p>
            <a:r>
              <a:rPr lang="pl-PL" dirty="0"/>
              <a:t>LET’S COOPERATE IN THE FUTURE</a:t>
            </a:r>
          </a:p>
        </p:txBody>
      </p:sp>
    </p:spTree>
    <p:extLst>
      <p:ext uri="{BB962C8B-B14F-4D97-AF65-F5344CB8AC3E}">
        <p14:creationId xmlns:p14="http://schemas.microsoft.com/office/powerpoint/2010/main" val="320829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0B59441F108684CA4D6D96262F2BCFA" ma:contentTypeVersion="2" ma:contentTypeDescription="Utwórz nowy dokument." ma:contentTypeScope="" ma:versionID="f57d2c252510ef60f85346d96e0c3872">
  <xsd:schema xmlns:xsd="http://www.w3.org/2001/XMLSchema" xmlns:xs="http://www.w3.org/2001/XMLSchema" xmlns:p="http://schemas.microsoft.com/office/2006/metadata/properties" xmlns:ns2="6cd1bab2-ffac-402e-a40a-0b82f7109fe9" targetNamespace="http://schemas.microsoft.com/office/2006/metadata/properties" ma:root="true" ma:fieldsID="8d323631fca0175f87667c34c677fcdc" ns2:_="">
    <xsd:import namespace="6cd1bab2-ffac-402e-a40a-0b82f7109fe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1bab2-ffac-402e-a40a-0b82f7109f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2FAEBD-C2BC-4C90-A80B-E80F5BA944E6}"/>
</file>

<file path=customXml/itemProps2.xml><?xml version="1.0" encoding="utf-8"?>
<ds:datastoreItem xmlns:ds="http://schemas.openxmlformats.org/officeDocument/2006/customXml" ds:itemID="{D5C4B78B-62FE-4CF3-B985-07874615E1E2}"/>
</file>

<file path=customXml/itemProps3.xml><?xml version="1.0" encoding="utf-8"?>
<ds:datastoreItem xmlns:ds="http://schemas.openxmlformats.org/officeDocument/2006/customXml" ds:itemID="{BAAA28C7-02E9-4F33-A5C6-89011AA5C774}"/>
</file>

<file path=docProps/app.xml><?xml version="1.0" encoding="utf-8"?>
<Properties xmlns="http://schemas.openxmlformats.org/officeDocument/2006/extended-properties" xmlns:vt="http://schemas.openxmlformats.org/officeDocument/2006/docPropsVTypes">
  <Template>Concourse</Template>
  <TotalTime>492</TotalTime>
  <Words>660</Words>
  <Application>Microsoft Office PowerPoint</Application>
  <PresentationFormat>Pokaz na ekranie (4:3)</PresentationFormat>
  <Paragraphs>68</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Lucida Sans Unicode</vt:lpstr>
      <vt:lpstr>Verdana</vt:lpstr>
      <vt:lpstr>Wingdings 2</vt:lpstr>
      <vt:lpstr>Wingdings 3</vt:lpstr>
      <vt:lpstr>Hol</vt:lpstr>
      <vt:lpstr>Connecting Schools Across Borders</vt:lpstr>
      <vt:lpstr>PART ONE</vt:lpstr>
      <vt:lpstr>PART TWO</vt:lpstr>
      <vt:lpstr>Project sustainability</vt:lpstr>
      <vt:lpstr>Project’s impact</vt:lpstr>
      <vt:lpstr>The end of our work on  an evaluation today</vt:lpstr>
      <vt:lpstr>A 15-minutes break!!!</vt:lpstr>
      <vt:lpstr>PART THREE A workshop</vt:lpstr>
      <vt:lpstr>LET’S COOPERATE IN THE FUTURE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Schools Across Borders</dc:title>
  <dc:creator>CKM Mobile</dc:creator>
  <cp:lastModifiedBy>Uczen</cp:lastModifiedBy>
  <cp:revision>42</cp:revision>
  <dcterms:created xsi:type="dcterms:W3CDTF">2021-06-20T11:26:12Z</dcterms:created>
  <dcterms:modified xsi:type="dcterms:W3CDTF">2021-06-23T09:37:18Z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0x01010040B59441F108684CA4D6D96262F2BCFA</vt:lpwstr>
  </property>
</Properties>
</file>